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944" r:id="rId2"/>
  </p:sldMasterIdLst>
  <p:notesMasterIdLst>
    <p:notesMasterId r:id="rId13"/>
  </p:notesMasterIdLst>
  <p:sldIdLst>
    <p:sldId id="30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4" r:id="rId1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F51680F-741B-4AAE-AECC-7BF838B7CCA1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A1E8D49-F5A6-43CF-A12C-125BAD570B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1621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BF7B49-0726-4077-90BC-C61F0C020190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0D5A15-6AD9-411D-A0EF-2906E3AB9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533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E8ECCA-D10D-40FD-9229-6C77A0D55F4F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BBC059-AE93-4EA6-9240-99351922A1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5073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A2024F-F488-456F-9A7C-951C9CDA5CD7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028694-2B2C-4FEA-BAFE-0A2F47B2772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1497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EA6A485-D287-4345-9447-D7918D0764DB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FD0ADF1-D447-4575-99F6-0F61649738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8060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1C29860-2FEA-4AEC-990E-82C4DB4ABF84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C1D6CEE-BD16-4565-BF19-1FCEFA0E78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7738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B6F0027-E922-420A-A799-132FAD37BABF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5268ED8-9D91-4DA2-B564-8CC0DD01FA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2830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BAA9405-496C-47B0-BFA4-586BA8B32FF3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78C00FB-B8B6-426C-8240-2517EB16CD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3106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33F09EA-58E7-4AA7-963A-8452A5415A6B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CC1ED4F-89CF-4DA1-9D40-DF88C2970F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175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27994E4-A516-4C79-8CEC-0CA3985A576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927C504-A843-4A6F-B6C3-2453719076B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5121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4E63667-EA3A-4C96-8983-7797E966BB23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E232A91-E1BC-4439-BF9F-C776556DEA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0472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1E7C8ED-31BE-4AEE-A8AE-1124CCBE05E3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CA8FA6D-2ECE-4D8E-A242-9D7045791FD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958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4ABF94-D677-4FDD-8448-08C1FC179C37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FD1898-45CB-4112-AB2B-CF62AED3226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5764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08CD6C2-2281-4817-9A14-32DAF3381BD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67D493B-44DD-4CF4-BC84-AF4EBD4BB4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8691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F81325A-93AA-4CD4-8704-9CAB2A82468F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92C8F3-85A6-45CD-A109-62D26FA000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6070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81CC5A4-A8B4-41FA-B09C-96A4B7760A64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01CFAC1-C893-4B54-B748-60637FD56B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377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8174CC-77F5-4302-9BA9-490426E4B820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A0A518-275B-4DF3-ABAD-6C3C2F46C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322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19729B-C11B-4E2F-8640-B503BE99B1AD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8990D7-B812-48F6-97EF-3B55306E31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054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70E52E-782C-4689-BA89-3B21D3E1E3CA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D142FC-6F14-4A02-9C06-B8268EE9D3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3001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ABEF88-BE24-47F8-A12A-CDD5F3F65B0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4E9321-E955-477B-8A3B-E5DB9971A13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286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7DAE94-5D9C-4B90-A657-8EEA579AFCB2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1E43A7-9A1F-41A6-A22E-E929EFD7146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254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5AADC2-00BE-4909-95F1-128331C3BC3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F53B41-0D08-4111-886C-A79064FBCF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688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442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432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442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432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44239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432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A0F953-3749-412A-95C5-60D50F2E9D54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80A8FD-D412-4BC3-99BA-E3B166BC6B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394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12ED18E-EBED-4767-A69F-C10FCFECC2E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44AA4A9-916C-41C5-9D26-25D7C7A84B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F71271D-ABEE-4FB4-827B-C9E07387FFB6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7256D5F-4413-491A-B6C1-9D6C6420EC1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45" r:id="rId1"/>
    <p:sldLayoutId id="2147485046" r:id="rId2"/>
    <p:sldLayoutId id="2147485047" r:id="rId3"/>
    <p:sldLayoutId id="2147485048" r:id="rId4"/>
    <p:sldLayoutId id="2147485049" r:id="rId5"/>
    <p:sldLayoutId id="2147485050" r:id="rId6"/>
    <p:sldLayoutId id="2147485051" r:id="rId7"/>
    <p:sldLayoutId id="2147485052" r:id="rId8"/>
    <p:sldLayoutId id="2147485053" r:id="rId9"/>
    <p:sldLayoutId id="2147485054" r:id="rId10"/>
    <p:sldLayoutId id="21474850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7%20&#268;j%20-%20Ha&#353;ek%20-%20uk&#225;zka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Jaroslav Hašek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VY_32_inovace_07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</a:t>
            </a:r>
            <a:r>
              <a:rPr lang="cs-CZ" sz="1600" smtClean="0">
                <a:solidFill>
                  <a:srgbClr val="FFC000"/>
                </a:solidFill>
                <a:latin typeface="Calibri"/>
              </a:rPr>
              <a:t>:     Prosinec 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–  česká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Anotace:    Představení  problematiky života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a díla J. Haška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,objasnění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pojmů anarchismus, povídka, možnost využití ukázky Utrpení pana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Tenkráta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.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01928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65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NEZKUSIL</a:t>
            </a:r>
            <a:r>
              <a:rPr lang="cs-CZ" sz="1400" dirty="0"/>
              <a:t>, Vladimír. </a:t>
            </a:r>
            <a:r>
              <a:rPr lang="cs-CZ" sz="1400" i="1" dirty="0"/>
              <a:t>Literární výchova pro 8. ročník ZŠ: Výpravy do světa literatury</a:t>
            </a:r>
            <a:r>
              <a:rPr lang="cs-CZ" sz="1400" dirty="0"/>
              <a:t>. 2. vyd. Praha: Fortuna, 1997. ISBN 80-7168-453-8.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171450" indent="-1714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29791473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4313" y="1887538"/>
            <a:ext cx="8507412" cy="4572000"/>
          </a:xfrm>
        </p:spPr>
        <p:txBody>
          <a:bodyPr/>
          <a:lstStyle/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 1883-1923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 </a:t>
            </a:r>
            <a:r>
              <a:rPr lang="it-IT" b="1" dirty="0" smtClean="0"/>
              <a:t>český spisovatel, publicista a novinář</a:t>
            </a: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 po nedokončených studiích na gymnáziu se 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         vyučil </a:t>
            </a:r>
            <a:r>
              <a:rPr lang="cs-CZ" b="1" u="sng" dirty="0" smtClean="0"/>
              <a:t>drogistou</a:t>
            </a:r>
            <a:r>
              <a:rPr lang="cs-CZ" b="1" dirty="0" smtClean="0"/>
              <a:t> a nakonec maturoval na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   obchodní akademii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 stal se zaměstnancem banky Slavia, se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        seznámil s českými </a:t>
            </a:r>
            <a:r>
              <a:rPr lang="cs-CZ" b="1" u="sng" dirty="0" smtClean="0"/>
              <a:t>anarchisty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2601913"/>
            <a:ext cx="9196388" cy="310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3073400"/>
            <a:ext cx="9196388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784350"/>
            <a:ext cx="8507412" cy="4572000"/>
          </a:xfrm>
        </p:spPr>
        <p:txBody>
          <a:bodyPr/>
          <a:lstStyle/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  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začal vést bohémský a tulácký život (prošel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        pěšky mj. Slovensko, Halič, Uhry)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dirty="0" smtClean="0"/>
              <a:t>     </a:t>
            </a:r>
            <a:r>
              <a:rPr lang="cs-CZ" b="1" dirty="0" smtClean="0"/>
              <a:t>v  této době se začal živit pouze literaturou 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   a novinařinou a také začal mít problémy 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  s alkoholem, které se postupem času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   zvětšovaly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  v roce 1907 byl krátce vězněn za svoji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  anarchistickou činnost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268537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r>
              <a:rPr lang="cs-CZ" b="1" dirty="0" smtClean="0">
                <a:solidFill>
                  <a:srgbClr val="92D050"/>
                </a:solidFill>
              </a:rPr>
              <a:t/>
            </a:r>
            <a:br>
              <a:rPr lang="cs-CZ" b="1" dirty="0" smtClean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784350"/>
            <a:ext cx="8507412" cy="4572000"/>
          </a:xfrm>
        </p:spPr>
        <p:txBody>
          <a:bodyPr/>
          <a:lstStyle/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TVORBA: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zpočátku psal především cestopisné povídky,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črty a humoresky (mnohé byly zfilmovány),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které publikoval časopisecky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většinu ze svých děl napsal v pražských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hospodách</a:t>
            </a:r>
            <a:endParaRPr lang="cs-CZ" b="1" dirty="0"/>
          </a:p>
        </p:txBody>
      </p:sp>
      <p:pic>
        <p:nvPicPr>
          <p:cNvPr id="1027" name="Picture 3" descr="C:\Users\Uživatel\AppData\Local\Microsoft\Windows\Temporary Internet Files\Content.IE5\4RYR2SCC\MC90028098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034" y="4581128"/>
            <a:ext cx="2086966" cy="236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268537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r>
              <a:rPr lang="cs-CZ" b="1" dirty="0" smtClean="0">
                <a:solidFill>
                  <a:srgbClr val="92D050"/>
                </a:solidFill>
              </a:rPr>
              <a:t/>
            </a:r>
            <a:br>
              <a:rPr lang="cs-CZ" b="1" dirty="0" smtClean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196975"/>
            <a:ext cx="8507412" cy="5159375"/>
          </a:xfrm>
        </p:spPr>
        <p:txBody>
          <a:bodyPr/>
          <a:lstStyle/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TVORBA: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 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/>
              <a:t> </a:t>
            </a:r>
            <a:r>
              <a:rPr lang="cs-CZ" b="1" dirty="0" smtClean="0"/>
              <a:t> základem jeho próz byly jeho skutečné zážitky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Hašek nenáviděl přetvářku, sentimentalitu,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usedlost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dalším typickým znakem jeho tvorby je odpor 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k mravním a literárním konvencím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   většina jeho děl byla roztroušena po různých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časopisech a novinách, později sebrána </a:t>
            </a:r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 a vydána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268537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r>
              <a:rPr lang="cs-CZ" b="1" dirty="0" smtClean="0">
                <a:solidFill>
                  <a:srgbClr val="92D050"/>
                </a:solidFill>
              </a:rPr>
              <a:t/>
            </a:r>
            <a:br>
              <a:rPr lang="cs-CZ" b="1" dirty="0" smtClean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1784350"/>
            <a:ext cx="8507412" cy="4572000"/>
          </a:xfrm>
        </p:spPr>
        <p:txBody>
          <a:bodyPr/>
          <a:lstStyle/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Nejznámější díla: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Trampoty (utrpení) pana </a:t>
            </a:r>
            <a:r>
              <a:rPr lang="cs-CZ" b="1" dirty="0" err="1" smtClean="0"/>
              <a:t>Tenkráta</a:t>
            </a: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Můj obchod se psy a jiné humoresky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Osudy dobrého vojáka Švejka za </a:t>
            </a:r>
            <a:r>
              <a:rPr lang="cs-CZ" b="1" dirty="0"/>
              <a:t>s</a:t>
            </a:r>
            <a:r>
              <a:rPr lang="cs-CZ" b="1" dirty="0" smtClean="0"/>
              <a:t>větové války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endParaRPr lang="cs-CZ" b="1" dirty="0" smtClean="0"/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r>
              <a:rPr lang="cs-CZ" b="1" dirty="0" smtClean="0"/>
              <a:t>Májové výkřiky - sbírka básní</a:t>
            </a:r>
          </a:p>
          <a:p>
            <a:pPr algn="just">
              <a:buClr>
                <a:schemeClr val="accent1"/>
              </a:buClr>
              <a:buFont typeface="Wingdings" pitchFamily="2" charset="2"/>
              <a:buChar char="q"/>
              <a:defRPr/>
            </a:pPr>
            <a:endParaRPr lang="cs-CZ" b="1" dirty="0" smtClean="0"/>
          </a:p>
          <a:p>
            <a:pPr marL="68263" indent="0" algn="just">
              <a:buClr>
                <a:schemeClr val="accent1"/>
              </a:buClr>
              <a:buFont typeface="Wingdings" pitchFamily="2" charset="2"/>
              <a:buNone/>
              <a:defRPr/>
            </a:pPr>
            <a:endParaRPr lang="cs-CZ" b="1" dirty="0"/>
          </a:p>
        </p:txBody>
      </p:sp>
      <p:pic>
        <p:nvPicPr>
          <p:cNvPr id="1026" name="Picture 2" descr="C:\Users\Uživatel\AppData\Local\Microsoft\Windows\Temporary Internet Files\Content.IE5\UMSQV6I2\MC9004105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2016224" cy="210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Jaroslav </a:t>
            </a:r>
            <a:r>
              <a:rPr lang="cs-CZ" b="1" dirty="0">
                <a:solidFill>
                  <a:srgbClr val="92D050"/>
                </a:solidFill>
              </a:rPr>
              <a:t>Hašek</a:t>
            </a:r>
            <a:br>
              <a:rPr lang="cs-CZ" b="1" dirty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2276475"/>
            <a:ext cx="7772400" cy="4079875"/>
          </a:xfrm>
        </p:spPr>
        <p:txBody>
          <a:bodyPr/>
          <a:lstStyle/>
          <a:p>
            <a:pPr marL="68263" indent="0">
              <a:buFont typeface="Wingdings" pitchFamily="2" charset="2"/>
              <a:buNone/>
            </a:pPr>
            <a:endParaRPr lang="cs-CZ" b="1" u="sng" dirty="0" smtClean="0">
              <a:solidFill>
                <a:srgbClr val="FF0000"/>
              </a:solidFill>
            </a:endParaRPr>
          </a:p>
          <a:p>
            <a:pPr marL="68263" indent="0">
              <a:buFont typeface="Wingdings" pitchFamily="2" charset="2"/>
              <a:buNone/>
            </a:pPr>
            <a:r>
              <a:rPr lang="cs-CZ" b="1" u="sng" dirty="0" smtClean="0">
                <a:solidFill>
                  <a:srgbClr val="FF0000"/>
                </a:solidFill>
              </a:rPr>
              <a:t>Závěrem:</a:t>
            </a:r>
          </a:p>
          <a:p>
            <a:pPr marL="68263" indent="0" algn="just">
              <a:buFont typeface="Wingdings" pitchFamily="2" charset="2"/>
              <a:buNone/>
            </a:pPr>
            <a:r>
              <a:rPr lang="cs-CZ" dirty="0" smtClean="0"/>
              <a:t>   </a:t>
            </a:r>
            <a:r>
              <a:rPr lang="cs-CZ" b="1" dirty="0" smtClean="0"/>
              <a:t>Nejen v České republice, ale i v zahraničí je</a:t>
            </a:r>
          </a:p>
          <a:p>
            <a:pPr marL="68263" indent="0" algn="just">
              <a:buFont typeface="Wingdings" pitchFamily="2" charset="2"/>
              <a:buNone/>
            </a:pPr>
            <a:r>
              <a:rPr lang="cs-CZ" b="1" dirty="0" smtClean="0"/>
              <a:t>    Jaroslav Hašek vnímán jako geniální</a:t>
            </a:r>
          </a:p>
          <a:p>
            <a:pPr marL="68263" indent="0" algn="just">
              <a:buFont typeface="Wingdings" pitchFamily="2" charset="2"/>
              <a:buNone/>
            </a:pPr>
            <a:r>
              <a:rPr lang="cs-CZ" b="1" dirty="0" smtClean="0"/>
              <a:t>    romanopisec, který dal světu jeden</a:t>
            </a:r>
          </a:p>
          <a:p>
            <a:pPr marL="68263" indent="0" algn="just">
              <a:buFont typeface="Wingdings" pitchFamily="2" charset="2"/>
              <a:buNone/>
            </a:pPr>
            <a:r>
              <a:rPr lang="cs-CZ" b="1" dirty="0" smtClean="0"/>
              <a:t>    z nejpůsobivějších satirických popisů dění </a:t>
            </a:r>
          </a:p>
          <a:p>
            <a:pPr marL="68263" indent="0" algn="just">
              <a:buFont typeface="Wingdings" pitchFamily="2" charset="2"/>
              <a:buNone/>
            </a:pPr>
            <a:r>
              <a:rPr lang="cs-CZ" b="1" dirty="0" smtClean="0"/>
              <a:t>    na   bojištích 1. světové války.</a:t>
            </a:r>
          </a:p>
        </p:txBody>
      </p:sp>
      <p:pic>
        <p:nvPicPr>
          <p:cNvPr id="2051" name="Picture 3" descr="C:\Users\Uživatel\AppData\Local\Microsoft\Windows\Temporary Internet Files\Content.IE5\8ULNU0F9\MC9003514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51451"/>
            <a:ext cx="2520280" cy="211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388" y="512763"/>
            <a:ext cx="8964612" cy="2195512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  Jaroslav Hašek</a:t>
            </a:r>
            <a:br>
              <a:rPr lang="cs-CZ" b="1" dirty="0" smtClean="0">
                <a:solidFill>
                  <a:srgbClr val="92D050"/>
                </a:solidFill>
              </a:rPr>
            </a:br>
            <a:r>
              <a:rPr lang="cs-CZ" b="1" dirty="0" smtClean="0">
                <a:solidFill>
                  <a:srgbClr val="92D050"/>
                </a:solidFill>
              </a:rPr>
              <a:t>         Utrpení pana </a:t>
            </a:r>
            <a:r>
              <a:rPr lang="cs-CZ" b="1" dirty="0" err="1" smtClean="0">
                <a:solidFill>
                  <a:srgbClr val="92D050"/>
                </a:solidFill>
              </a:rPr>
              <a:t>Tenkráta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1916113"/>
            <a:ext cx="7772400" cy="4826000"/>
          </a:xfrm>
        </p:spPr>
        <p:txBody>
          <a:bodyPr/>
          <a:lstStyle/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>
                <a:solidFill>
                  <a:srgbClr val="FF0000"/>
                </a:solidFill>
              </a:rPr>
              <a:t>                  </a:t>
            </a:r>
            <a:r>
              <a:rPr lang="cs-CZ" sz="3600" b="1" dirty="0" smtClean="0">
                <a:solidFill>
                  <a:srgbClr val="FF0000"/>
                </a:solidFill>
              </a:rPr>
              <a:t>Povídka – Batistový šáteček</a:t>
            </a:r>
          </a:p>
          <a:p>
            <a:pPr marL="582613" indent="-514350">
              <a:buFont typeface="Wingdings" pitchFamily="2" charset="2"/>
              <a:buAutoNum type="arabicPeriod"/>
              <a:defRPr/>
            </a:pPr>
            <a:r>
              <a:rPr lang="cs-CZ" sz="3200" b="1" dirty="0" smtClean="0"/>
              <a:t>Kde se odehrává děj příběhu a v jaké 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3200" b="1" dirty="0" smtClean="0"/>
              <a:t>      době? S kterými postavami jste se 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3200" b="1" dirty="0" smtClean="0"/>
              <a:t>      seznámili?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3200" b="1" dirty="0" smtClean="0"/>
              <a:t>2.  Vysvětlete pojmenování </a:t>
            </a:r>
            <a:r>
              <a:rPr lang="cs-CZ" sz="3200" b="1" u="sng" dirty="0" smtClean="0">
                <a:solidFill>
                  <a:schemeClr val="accent2"/>
                </a:solidFill>
              </a:rPr>
              <a:t>„lepší rodina“, „maloměšťák“</a:t>
            </a:r>
            <a:r>
              <a:rPr lang="cs-CZ" sz="3200" b="1" dirty="0" smtClean="0"/>
              <a:t>.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3200" b="1" dirty="0" smtClean="0"/>
              <a:t>3.  Z čeho pramení komika v tomto 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sz="3200" b="1" dirty="0" smtClean="0"/>
              <a:t>     příběhu?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7225"/>
            <a:ext cx="9144000" cy="195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3176588"/>
            <a:ext cx="9144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267075"/>
            <a:ext cx="7164387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388" y="512763"/>
            <a:ext cx="8507412" cy="1547812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92D050"/>
                </a:solidFill>
              </a:rPr>
              <a:t>         Jaroslav Hašek-ukázka</a:t>
            </a:r>
            <a:br>
              <a:rPr lang="cs-CZ" b="1" dirty="0" smtClean="0">
                <a:solidFill>
                  <a:srgbClr val="92D050"/>
                </a:solidFill>
              </a:rPr>
            </a:br>
            <a:r>
              <a:rPr lang="cs-CZ" b="1" dirty="0" smtClean="0">
                <a:solidFill>
                  <a:srgbClr val="92D050"/>
                </a:solidFill>
              </a:rPr>
              <a:t>         Utrpení pana </a:t>
            </a:r>
            <a:r>
              <a:rPr lang="cs-CZ" b="1" dirty="0" err="1" smtClean="0">
                <a:solidFill>
                  <a:srgbClr val="92D050"/>
                </a:solidFill>
              </a:rPr>
              <a:t>Tenkráta</a:t>
            </a:r>
            <a:r>
              <a:rPr lang="cs-CZ" b="1" dirty="0">
                <a:solidFill>
                  <a:srgbClr val="92D050"/>
                </a:solidFill>
              </a:rPr>
              <a:t/>
            </a:r>
            <a:br>
              <a:rPr lang="cs-CZ" b="1" dirty="0">
                <a:solidFill>
                  <a:srgbClr val="92D05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0825" y="1916113"/>
            <a:ext cx="8435975" cy="4826000"/>
          </a:xfrm>
        </p:spPr>
        <p:txBody>
          <a:bodyPr/>
          <a:lstStyle/>
          <a:p>
            <a:pPr marL="68263" indent="0">
              <a:buFont typeface="Wingdings" pitchFamily="2" charset="2"/>
              <a:buNone/>
            </a:pPr>
            <a:r>
              <a:rPr lang="cs-CZ" b="1" dirty="0" smtClean="0">
                <a:solidFill>
                  <a:srgbClr val="FF0000"/>
                </a:solidFill>
              </a:rPr>
              <a:t>                         </a:t>
            </a:r>
            <a:r>
              <a:rPr lang="cs-CZ" sz="4000" b="1" dirty="0" smtClean="0">
                <a:solidFill>
                  <a:srgbClr val="FF0000"/>
                </a:solidFill>
              </a:rPr>
              <a:t>Práce s textem</a:t>
            </a:r>
          </a:p>
          <a:p>
            <a:pPr marL="68263" indent="0">
              <a:buFont typeface="Wingdings" pitchFamily="2" charset="2"/>
              <a:buNone/>
            </a:pPr>
            <a:endParaRPr lang="cs-CZ" sz="3200" b="1" dirty="0" smtClean="0"/>
          </a:p>
          <a:p>
            <a:pPr marL="68263" indent="0">
              <a:buFont typeface="Wingdings" pitchFamily="2" charset="2"/>
              <a:buNone/>
            </a:pPr>
            <a:endParaRPr lang="cs-CZ" sz="3200" b="1" dirty="0"/>
          </a:p>
          <a:p>
            <a:pPr marL="68263" indent="0">
              <a:buFont typeface="Wingdings" pitchFamily="2" charset="2"/>
              <a:buNone/>
            </a:pPr>
            <a:r>
              <a:rPr lang="cs-CZ" sz="3200" b="1" dirty="0" smtClean="0"/>
              <a:t>4. Jak si mladíkovo chování vysvětlovala</a:t>
            </a:r>
          </a:p>
          <a:p>
            <a:pPr marL="68263" indent="0">
              <a:buFont typeface="Wingdings" pitchFamily="2" charset="2"/>
              <a:buNone/>
            </a:pPr>
            <a:r>
              <a:rPr lang="cs-CZ" sz="3200" b="1" dirty="0" smtClean="0"/>
              <a:t>     paní Marková?</a:t>
            </a:r>
          </a:p>
          <a:p>
            <a:pPr marL="68263" indent="0">
              <a:buFont typeface="Wingdings" pitchFamily="2" charset="2"/>
              <a:buNone/>
            </a:pPr>
            <a:r>
              <a:rPr lang="cs-CZ" sz="3200" b="1" dirty="0" smtClean="0"/>
              <a:t>5. Povězte, jak obecně nazýváme takovou</a:t>
            </a:r>
          </a:p>
          <a:p>
            <a:pPr marL="68263" indent="0">
              <a:buFont typeface="Wingdings" pitchFamily="2" charset="2"/>
              <a:buNone/>
            </a:pPr>
            <a:r>
              <a:rPr lang="cs-CZ" sz="3200" b="1" dirty="0" smtClean="0"/>
              <a:t>     situaci, která postihla mladíka v povídce?</a:t>
            </a:r>
          </a:p>
          <a:p>
            <a:pPr marL="68263" indent="0">
              <a:buFont typeface="Wingdings" pitchFamily="2" charset="2"/>
              <a:buNone/>
            </a:pPr>
            <a:r>
              <a:rPr lang="cs-CZ" sz="3200" b="1" dirty="0" smtClean="0"/>
              <a:t>6. Prožili jste někdy něco podobného?</a:t>
            </a:r>
          </a:p>
        </p:txBody>
      </p:sp>
      <p:pic>
        <p:nvPicPr>
          <p:cNvPr id="3075" name="Picture 3" descr="C:\Users\Uživatel\AppData\Local\Microsoft\Windows\Temporary Internet Files\Content.IE5\8ULNU0F9\MC9000533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1700807"/>
            <a:ext cx="2019640" cy="224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1552</TotalTime>
  <Words>508</Words>
  <Application>Microsoft Office PowerPoint</Application>
  <PresentationFormat>Předvádění na obrazovce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Metro</vt:lpstr>
      <vt:lpstr>Horizont</vt:lpstr>
      <vt:lpstr>Jaroslav Hašek</vt:lpstr>
      <vt:lpstr>       Jaroslav Hašek </vt:lpstr>
      <vt:lpstr>       Jaroslav Hašek </vt:lpstr>
      <vt:lpstr>       Jaroslav Hašek  </vt:lpstr>
      <vt:lpstr>       Jaroslav Hašek  </vt:lpstr>
      <vt:lpstr>       Jaroslav Hašek  </vt:lpstr>
      <vt:lpstr>      Jaroslav Hašek </vt:lpstr>
      <vt:lpstr>         Jaroslav Hašek          Utrpení pana Tenkráta</vt:lpstr>
      <vt:lpstr>         Jaroslav Hašek-ukázka          Utrpení pana Tenkráta 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J. Hašek</dc:title>
  <dc:creator>Loumová</dc:creator>
  <cp:lastModifiedBy>Uživatel</cp:lastModifiedBy>
  <cp:revision>239</cp:revision>
  <dcterms:created xsi:type="dcterms:W3CDTF">2010-08-23T12:40:30Z</dcterms:created>
  <dcterms:modified xsi:type="dcterms:W3CDTF">2012-11-24T10:54:50Z</dcterms:modified>
</cp:coreProperties>
</file>